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9"/>
  </p:notesMasterIdLst>
  <p:handoutMasterIdLst>
    <p:handoutMasterId r:id="rId20"/>
  </p:handoutMasterIdLst>
  <p:sldIdLst>
    <p:sldId id="289" r:id="rId2"/>
    <p:sldId id="310" r:id="rId3"/>
    <p:sldId id="298" r:id="rId4"/>
    <p:sldId id="315" r:id="rId5"/>
    <p:sldId id="311" r:id="rId6"/>
    <p:sldId id="326" r:id="rId7"/>
    <p:sldId id="336" r:id="rId8"/>
    <p:sldId id="328" r:id="rId9"/>
    <p:sldId id="331" r:id="rId10"/>
    <p:sldId id="329" r:id="rId11"/>
    <p:sldId id="330" r:id="rId12"/>
    <p:sldId id="334" r:id="rId13"/>
    <p:sldId id="335" r:id="rId14"/>
    <p:sldId id="337" r:id="rId15"/>
    <p:sldId id="309" r:id="rId16"/>
    <p:sldId id="338" r:id="rId17"/>
    <p:sldId id="33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91" autoAdjust="0"/>
    <p:restoredTop sz="88349" autoAdjust="0"/>
  </p:normalViewPr>
  <p:slideViewPr>
    <p:cSldViewPr snapToGrid="0">
      <p:cViewPr varScale="1">
        <p:scale>
          <a:sx n="89" d="100"/>
          <a:sy n="89" d="100"/>
        </p:scale>
        <p:origin x="26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1740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DEC937-A386-4961-8A28-884D8B5C438A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8F891-3A6D-4690-B373-4EB2D5352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2.jpg>
</file>

<file path=ppt/media/image3.jpg>
</file>

<file path=ppt/media/image4.png>
</file>

<file path=ppt/media/image5.jpg>
</file>

<file path=ppt/media/image6.jpg>
</file>

<file path=ppt/media/image60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C13B16-48AB-44EC-91A9-070EA98DE4A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587F3-BBD2-466E-937D-60E85F493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574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650039" y="4183682"/>
            <a:ext cx="10900197" cy="825500"/>
          </a:xfrm>
          <a:prstGeom prst="rect">
            <a:avLst/>
          </a:prstGeom>
        </p:spPr>
        <p:txBody>
          <a:bodyPr vert="horz" lIns="0" tIns="0" rIns="0" bIns="0" anchor="ctr" anchorCtr="0"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62807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2">
            <a:extLst>
              <a:ext uri="{FF2B5EF4-FFF2-40B4-BE49-F238E27FC236}">
                <a16:creationId xmlns:a16="http://schemas.microsoft.com/office/drawing/2014/main" id="{901D28AD-0879-F441-88C7-42534AE04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891"/>
            <a:ext cx="12192000" cy="94027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731520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E396CE-C327-754D-97FA-10A79586564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1281885"/>
            <a:ext cx="10584610" cy="4739353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70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40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9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7630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382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97" r:id="rId2"/>
    <p:sldLayoutId id="2147483698" r:id="rId3"/>
    <p:sldLayoutId id="2147483696" r:id="rId4"/>
    <p:sldLayoutId id="214748369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ce11.org/group/software-citation-implementation-working-group" TargetMode="External"/><Relationship Id="rId7" Type="http://schemas.openxmlformats.org/officeDocument/2006/relationships/hyperlink" Target="https://doi.org/10.1109/MCSE.2018.2883051" TargetMode="External"/><Relationship Id="rId2" Type="http://schemas.openxmlformats.org/officeDocument/2006/relationships/hyperlink" Target="https://doi.org/10.7717/peerj-cs.8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s-rse.org/" TargetMode="External"/><Relationship Id="rId5" Type="http://schemas.openxmlformats.org/officeDocument/2006/relationships/hyperlink" Target="https://www.society-rse.org/" TargetMode="External"/><Relationship Id="rId4" Type="http://schemas.openxmlformats.org/officeDocument/2006/relationships/hyperlink" Target="https://rse.ac.uk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iq.harvard.edu/osshealthindex" TargetMode="External"/><Relationship Id="rId2" Type="http://schemas.openxmlformats.org/officeDocument/2006/relationships/hyperlink" Target="https://chaoss.community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ivory.idyll.org/blog/2018-oss-framework-cpr.html" TargetMode="External"/><Relationship Id="rId2" Type="http://schemas.openxmlformats.org/officeDocument/2006/relationships/hyperlink" Target="https://www.amazon.com/dp/B015WJ1C8W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CDF056-6D41-2B48-A540-5332561BDB82}"/>
              </a:ext>
            </a:extLst>
          </p:cNvPr>
          <p:cNvSpPr/>
          <p:nvPr/>
        </p:nvSpPr>
        <p:spPr>
          <a:xfrm>
            <a:off x="731322" y="1387919"/>
            <a:ext cx="1072935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Data-Driven Software Sustainability</a:t>
            </a:r>
          </a:p>
          <a:p>
            <a:pPr algn="ctr"/>
            <a:endParaRPr lang="en-US" sz="4000" b="1" dirty="0">
              <a:solidFill>
                <a:schemeClr val="bg1"/>
              </a:solidFill>
            </a:endParaRP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CW3S19, 24 July 2019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43647E-5171-3440-8089-41BA15BDF12B}"/>
              </a:ext>
            </a:extLst>
          </p:cNvPr>
          <p:cNvSpPr/>
          <p:nvPr/>
        </p:nvSpPr>
        <p:spPr>
          <a:xfrm>
            <a:off x="2064328" y="4084227"/>
            <a:ext cx="806334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50000"/>
                  </a:schemeClr>
                </a:solidFill>
              </a:rPr>
              <a:t>Daniel S. Katz</a:t>
            </a:r>
          </a:p>
          <a:p>
            <a:pPr algn="ctr"/>
            <a:r>
              <a:rPr lang="en-US" sz="2400" b="1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400" b="1" dirty="0" err="1">
                <a:solidFill>
                  <a:schemeClr val="tx1">
                    <a:lumMod val="50000"/>
                  </a:schemeClr>
                </a:solidFill>
              </a:rPr>
              <a:t>d.katz@ieee.org</a:t>
            </a:r>
            <a:r>
              <a:rPr lang="en-US" sz="2400" b="1" dirty="0">
                <a:solidFill>
                  <a:schemeClr val="tx1">
                    <a:lumMod val="50000"/>
                  </a:schemeClr>
                </a:solidFill>
              </a:rPr>
              <a:t>, http://danielskatz.org, @</a:t>
            </a:r>
            <a:r>
              <a:rPr lang="en-US" sz="2400" b="1" dirty="0" err="1">
                <a:solidFill>
                  <a:schemeClr val="tx1">
                    <a:lumMod val="50000"/>
                  </a:schemeClr>
                </a:solidFill>
              </a:rPr>
              <a:t>danielskatz</a:t>
            </a:r>
            <a:r>
              <a:rPr lang="en-US" sz="2400" b="1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7FBBEF-6AAA-AC4D-AA4F-0DB11A8F20ED}"/>
              </a:ext>
            </a:extLst>
          </p:cNvPr>
          <p:cNvSpPr/>
          <p:nvPr/>
        </p:nvSpPr>
        <p:spPr>
          <a:xfrm>
            <a:off x="871532" y="5191433"/>
            <a:ext cx="65960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  <a:t>Assistant Director for Scientific </a:t>
            </a:r>
            <a:b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  <a:t>   Software &amp; Applications</a:t>
            </a:r>
          </a:p>
          <a:p>
            <a: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  <a:t>Research Associate Professor, </a:t>
            </a:r>
            <a:b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altLang="x-none" b="1" dirty="0">
                <a:solidFill>
                  <a:schemeClr val="tx1">
                    <a:lumMod val="50000"/>
                  </a:schemeClr>
                </a:solidFill>
              </a:rPr>
              <a:t>   CS, ECE, </a:t>
            </a:r>
            <a:r>
              <a:rPr lang="en-US" altLang="x-none" b="1" dirty="0" err="1">
                <a:solidFill>
                  <a:schemeClr val="tx1">
                    <a:lumMod val="50000"/>
                  </a:schemeClr>
                </a:solidFill>
              </a:rPr>
              <a:t>iSchool</a:t>
            </a:r>
            <a:endParaRPr lang="en-US" altLang="x-none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811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ADA-3BDE-9540-BB29-0193B20DF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starts new software projects?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A22CB-7B61-4C45-ABCB-4D4C43E8526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1281885"/>
            <a:ext cx="4211218" cy="4739353"/>
          </a:xfrm>
        </p:spPr>
        <p:txBody>
          <a:bodyPr/>
          <a:lstStyle/>
          <a:p>
            <a:r>
              <a:rPr lang="en-US" dirty="0"/>
              <a:t>User/Developer</a:t>
            </a:r>
          </a:p>
          <a:p>
            <a:pPr lvl="1"/>
            <a:r>
              <a:rPr lang="en-US" dirty="0"/>
              <a:t>To scratch their own itch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C87A5-210C-654A-9710-C0BECF3D3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887" y="2386012"/>
            <a:ext cx="2518788" cy="347499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80125-D4C9-8741-AF9F-0975296EAE8E}"/>
              </a:ext>
            </a:extLst>
          </p:cNvPr>
          <p:cNvSpPr txBox="1">
            <a:spLocks/>
          </p:cNvSpPr>
          <p:nvPr/>
        </p:nvSpPr>
        <p:spPr>
          <a:xfrm>
            <a:off x="5728119" y="1281885"/>
            <a:ext cx="5582611" cy="47393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Then options: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Keep it for myself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Accept contributions (effort), and if so: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Broaden focus?</a:t>
            </a:r>
          </a:p>
          <a:p>
            <a:pPr lvl="2"/>
            <a:r>
              <a:rPr lang="en-US" dirty="0"/>
              <a:t>Bring together other (related) packages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/>
              <a:t>Broaden governance?</a:t>
            </a:r>
          </a:p>
          <a:p>
            <a:pPr lvl="2"/>
            <a:r>
              <a:rPr lang="en-US" dirty="0"/>
              <a:t>Collaborate with other developers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17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FCF0-2683-4444-84E5-204B7EA49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 people lead and contribute to projects?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9E4E8-81C4-3A4F-8E3D-1D94B84F6C2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Engagement: meaningful and valuable actions that produce a measurable result</a:t>
            </a:r>
          </a:p>
          <a:p>
            <a:r>
              <a:rPr lang="en-US" dirty="0"/>
              <a:t>Engagement = Motivation + Support – Friction</a:t>
            </a:r>
          </a:p>
          <a:p>
            <a:pPr lvl="1"/>
            <a:r>
              <a:rPr lang="en-US" dirty="0"/>
              <a:t>Intrinsic motivation: self-fulfillment, altruism, satisfaction, accomplishment, pleasure of sharing, curiosity, real contribution to science</a:t>
            </a:r>
          </a:p>
          <a:p>
            <a:pPr lvl="1"/>
            <a:r>
              <a:rPr lang="en-US" dirty="0"/>
              <a:t>Extrinsic motivation: job, rewards, recognition, influence, knowledge, relationships, community membership</a:t>
            </a:r>
          </a:p>
          <a:p>
            <a:pPr lvl="1"/>
            <a:r>
              <a:rPr lang="en-US" dirty="0"/>
              <a:t>Support: ease, relevance, timeliness, value</a:t>
            </a:r>
          </a:p>
          <a:p>
            <a:pPr lvl="1"/>
            <a:r>
              <a:rPr lang="en-US" dirty="0"/>
              <a:t>Friction: technology, time, access, knowledge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75329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42323-7820-DD43-8D7F-09F5D20F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Systemic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6F426-C608-CE43-964A-C055FAD5A99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Credit for developers and maintainers</a:t>
            </a:r>
          </a:p>
          <a:p>
            <a:pPr lvl="1"/>
            <a:r>
              <a:rPr lang="en-US" dirty="0">
                <a:hlinkClick r:id="rId2"/>
              </a:rPr>
              <a:t>Software citation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FORCE11 Software Citation Implementation Working Group</a:t>
            </a:r>
            <a:endParaRPr lang="en-US" dirty="0"/>
          </a:p>
          <a:p>
            <a:r>
              <a:rPr lang="en-US" dirty="0"/>
              <a:t>Career paths for developers and maintainers</a:t>
            </a:r>
          </a:p>
          <a:p>
            <a:pPr lvl="1"/>
            <a:r>
              <a:rPr lang="en-US" dirty="0">
                <a:hlinkClick r:id="rId4"/>
              </a:rPr>
              <a:t>Research Software Engineer Association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Society of Research Software Engineers (UK)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US-RSE Association</a:t>
            </a:r>
            <a:endParaRPr lang="en-US" dirty="0"/>
          </a:p>
          <a:p>
            <a:r>
              <a:rPr lang="en-US" dirty="0"/>
              <a:t>Document best practices (or good enough practices)</a:t>
            </a:r>
          </a:p>
          <a:p>
            <a:pPr lvl="1"/>
            <a:r>
              <a:rPr lang="en-US" dirty="0"/>
              <a:t>Underway by lots of </a:t>
            </a:r>
            <a:r>
              <a:rPr lang="en-US" dirty="0">
                <a:hlinkClick r:id="rId7"/>
              </a:rPr>
              <a:t>communities</a:t>
            </a:r>
            <a:endParaRPr lang="en-US" dirty="0"/>
          </a:p>
          <a:p>
            <a:pPr lvl="2"/>
            <a:r>
              <a:rPr lang="en-US" dirty="0"/>
              <a:t>E.g. The Carpentries, SSI, URSSI, </a:t>
            </a:r>
            <a:r>
              <a:rPr lang="en-US" dirty="0" err="1"/>
              <a:t>BSSw</a:t>
            </a:r>
            <a:r>
              <a:rPr lang="en-US" dirty="0"/>
              <a:t>, ELIXIR, 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32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7D2C8-7913-2645-ACE3-65AA4524A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Project-specific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492B6-9265-974F-B6F0-30FEBCAD1C4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1281885"/>
            <a:ext cx="10584610" cy="5019524"/>
          </a:xfrm>
        </p:spPr>
        <p:txBody>
          <a:bodyPr>
            <a:normAutofit/>
          </a:bodyPr>
          <a:lstStyle/>
          <a:p>
            <a:r>
              <a:rPr lang="en-US" dirty="0"/>
              <a:t>Which features should be added next?</a:t>
            </a:r>
          </a:p>
          <a:p>
            <a:r>
              <a:rPr lang="en-US" dirty="0"/>
              <a:t>Which PR should be accepted next?</a:t>
            </a:r>
          </a:p>
          <a:p>
            <a:endParaRPr lang="en-US" dirty="0"/>
          </a:p>
          <a:p>
            <a:r>
              <a:rPr lang="en-US" dirty="0"/>
              <a:t>These decisions partly depend on the developer’s needs</a:t>
            </a:r>
          </a:p>
          <a:p>
            <a:r>
              <a:rPr lang="en-US" dirty="0"/>
              <a:t>And of course, on impact on current and new users</a:t>
            </a:r>
          </a:p>
          <a:p>
            <a:endParaRPr lang="en-US" dirty="0"/>
          </a:p>
          <a:p>
            <a:r>
              <a:rPr lang="en-US" dirty="0"/>
              <a:t>Now, add their impact on sustainability as a factor</a:t>
            </a:r>
          </a:p>
          <a:p>
            <a:pPr lvl="1"/>
            <a:r>
              <a:rPr lang="en-US" dirty="0"/>
              <a:t>If PR 1 will make the project harder to sustain and PR 2 will make the project easier to sustain, …</a:t>
            </a:r>
          </a:p>
          <a:p>
            <a:pPr lvl="1"/>
            <a:r>
              <a:rPr lang="en-US" dirty="0"/>
              <a:t>If adding feature A will bring in new developers, and feature B will not, …</a:t>
            </a:r>
          </a:p>
          <a:p>
            <a:pPr lvl="1"/>
            <a:r>
              <a:rPr lang="en-US" dirty="0"/>
              <a:t>If Funder X is interested in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DCB93F-F9E1-1449-B3EB-33DF205D1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907" y="2163771"/>
            <a:ext cx="1078398" cy="148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4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9F164-D354-8E46-8D90-A4173B602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determine these?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23B88-B3A0-D446-9458-4B84122AEF0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Measure current community health</a:t>
            </a:r>
          </a:p>
          <a:p>
            <a:pPr lvl="1"/>
            <a:r>
              <a:rPr lang="en-US" dirty="0"/>
              <a:t>By </a:t>
            </a:r>
            <a:r>
              <a:rPr lang="en-US" dirty="0">
                <a:hlinkClick r:id="rId2"/>
              </a:rPr>
              <a:t>CHAOSS metrics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other means</a:t>
            </a:r>
            <a:endParaRPr lang="en-US" dirty="0"/>
          </a:p>
          <a:p>
            <a:r>
              <a:rPr lang="en-US" dirty="0"/>
              <a:t>Estimate community health under various options</a:t>
            </a:r>
          </a:p>
          <a:p>
            <a:r>
              <a:rPr lang="en-US" dirty="0"/>
              <a:t>How?  Not clear, but some ideas:</a:t>
            </a:r>
          </a:p>
          <a:p>
            <a:pPr lvl="1"/>
            <a:r>
              <a:rPr lang="en-US" dirty="0"/>
              <a:t>Look at past projects and their similar decisions; use these to project the possible impact of future decisions in new projects</a:t>
            </a:r>
          </a:p>
          <a:p>
            <a:pPr lvl="1"/>
            <a:r>
              <a:rPr lang="en-US" dirty="0"/>
              <a:t>Run role-playing exercises with real developers and real users</a:t>
            </a:r>
          </a:p>
          <a:p>
            <a:pPr lvl="1"/>
            <a:r>
              <a:rPr lang="en-US" dirty="0"/>
              <a:t>Perform A/B testing with real projects</a:t>
            </a:r>
          </a:p>
          <a:p>
            <a:pPr lvl="1"/>
            <a:r>
              <a:rPr lang="en-US" dirty="0"/>
              <a:t>Gather data from successful and unsuccessful projects; tie anecdotes about these projects to their outcomes</a:t>
            </a:r>
          </a:p>
          <a:p>
            <a:pPr lvl="1"/>
            <a:r>
              <a:rPr lang="en-US" dirty="0"/>
              <a:t>Survey leaders of successful projects to understand what choices they would make in a particular situation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32E1E-92E1-EA46-BB63-286BC63615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47" y="1281885"/>
            <a:ext cx="1113183" cy="123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94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8AD8-13BE-304C-B2BF-F7E2D831B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9B324-1D23-704B-80A3-0068384627E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Define sustainability as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Inflow of resources sufficient to do the needed work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Those resources can be turned into human effort</a:t>
            </a:r>
          </a:p>
          <a:p>
            <a:pPr lvl="1"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Generic methods to improve sustainability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Bring in more resources (funding, people) - incentives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Reduce the needed work – best practices</a:t>
            </a:r>
          </a:p>
          <a:p>
            <a:pPr lvl="1"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Project-specific methods to improve sustainability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Consider impact of project decisions on sustainability, not just developer needs and current/new user needs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Research needed into how to do this</a:t>
            </a:r>
          </a:p>
        </p:txBody>
      </p:sp>
    </p:spTree>
    <p:extLst>
      <p:ext uri="{BB962C8B-B14F-4D97-AF65-F5344CB8AC3E}">
        <p14:creationId xmlns:p14="http://schemas.microsoft.com/office/powerpoint/2010/main" val="238969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78545-C9AE-C144-9BB0-0B3EB5E47D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596085"/>
            <a:ext cx="10584610" cy="4739353"/>
          </a:xfrm>
        </p:spPr>
        <p:txBody>
          <a:bodyPr/>
          <a:lstStyle/>
          <a:p>
            <a:r>
              <a:rPr lang="en-US" dirty="0"/>
              <a:t>Talk to me if you want a JOSS (Journal of Open Source Software) sticker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54C1F-A90E-9C41-83A0-B92BB2102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1" y="1223963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75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2497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A25D3-CA41-5849-A2F6-9B14B719C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sustainability?</a:t>
            </a:r>
          </a:p>
        </p:txBody>
      </p:sp>
    </p:spTree>
    <p:extLst>
      <p:ext uri="{BB962C8B-B14F-4D97-AF65-F5344CB8AC3E}">
        <p14:creationId xmlns:p14="http://schemas.microsoft.com/office/powerpoint/2010/main" val="253697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888089-9C59-9C43-864C-716758038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14" y="124357"/>
            <a:ext cx="8790103" cy="613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995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A25D3-CA41-5849-A2F6-9B14B719C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sustainability?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5EC22-C7A3-694B-99B5-CE6550A2475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Most often used in the context of ecology, often specifically in the relationship between humans and the planet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Example: Karl-Henrik </a:t>
            </a:r>
            <a:r>
              <a:rPr lang="en-US" dirty="0" err="1"/>
              <a:t>Robèrt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(via Wikipedia &amp; paraphrased)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Natural processes are cyclical but we process resources linearly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We use up resources, resulting in waste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Waste doesn’t find its way back into natural cycles; not reused or </a:t>
            </a:r>
            <a:r>
              <a:rPr lang="en-US" dirty="0" err="1"/>
              <a:t>reassimilated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Call for "life-styles and forms of societal organization based on cyclic processes compatible with the Earth's natural cycles"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9EB42-905E-1B43-9AAB-F66702106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6627" y="1754532"/>
            <a:ext cx="1721678" cy="130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3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69C0-AC40-0A46-8BAB-487542B2C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views on software sustainability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2757B-B1F6-4346-8E7C-CC49BEBABA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Software sustainability focuses on the software ecosystem</a:t>
            </a:r>
          </a:p>
          <a:p>
            <a:pPr lvl="1"/>
            <a:r>
              <a:rPr lang="en-US" dirty="0"/>
              <a:t>The software ecosystem should be permanently sustained, even though individual packages will die over time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47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1F9E4-C85F-EA41-90A3-DB02B161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Sustainability in the context of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BC98F-27D2-BA41-85FC-140BF4F7A38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1281885"/>
            <a:ext cx="8768930" cy="500169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dirty="0"/>
              <a:t>Elinor Ostrom’s (</a:t>
            </a:r>
            <a:r>
              <a:rPr lang="en-US" dirty="0">
                <a:hlinkClick r:id="rId2"/>
              </a:rPr>
              <a:t>Governing the Commons</a:t>
            </a:r>
            <a:r>
              <a:rPr lang="en-US" dirty="0"/>
              <a:t>) definition of sustainability for a common-pool resource (CPR): “As long as the average rate of withdrawal does not exceed the average rate of replenishment, a renewable resource is sustained over time.”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2600" dirty="0"/>
              <a:t>Notion of a cyclic property, though cycle period not specified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2600" dirty="0"/>
              <a:t>But rate (sustainability) of what?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dirty="0"/>
              <a:t>Titus Brown: “the common pool resource in open online projects is effort”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dirty="0"/>
              <a:t>We need to sustain overall effort by encouraging/rewarding open source activities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dirty="0"/>
              <a:t>With enough effort, needed software will be sustained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77A9FC-E856-2747-88BF-B65BEE23B1C4}"/>
              </a:ext>
            </a:extLst>
          </p:cNvPr>
          <p:cNvSpPr/>
          <p:nvPr/>
        </p:nvSpPr>
        <p:spPr>
          <a:xfrm>
            <a:off x="0" y="6283577"/>
            <a:ext cx="69034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</a:rPr>
              <a:t>C. T. Brown, “A framework for thinking about Open Source Sustainability?”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http://ivory.idyll.org/blog/2018-oss-framework-cpr.html</a:t>
            </a:r>
            <a:endParaRPr lang="en-US" sz="1600" b="0" i="0" u="none" strike="noStrike" dirty="0">
              <a:solidFill>
                <a:schemeClr val="bg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1655A2-00F5-E849-8269-12B87D9D08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863" y="2219187"/>
            <a:ext cx="2019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5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69C0-AC40-0A46-8BAB-487542B2C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views on software sustainability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2757B-B1F6-4346-8E7C-CC49BEBABA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1. Software sustainability focuses on the software ecosystem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software ecosystem should be permanently sustained, even though individual packages will die over time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2. Software sustainability focuses on individual packages</a:t>
            </a:r>
          </a:p>
          <a:p>
            <a:pPr lvl="1"/>
            <a:r>
              <a:rPr lang="en-US" dirty="0"/>
              <a:t>Permanently sustaining software packages is not a goal</a:t>
            </a:r>
          </a:p>
          <a:p>
            <a:pPr lvl="1"/>
            <a:r>
              <a:rPr lang="en-US" dirty="0"/>
              <a:t>But some packages need to be kept working</a:t>
            </a:r>
          </a:p>
          <a:p>
            <a:pPr lvl="1"/>
            <a:r>
              <a:rPr lang="en-US" dirty="0"/>
              <a:t>Define sustainability as the capacity of the software to endure</a:t>
            </a:r>
          </a:p>
          <a:p>
            <a:pPr lvl="2"/>
            <a:r>
              <a:rPr lang="en-US" dirty="0"/>
              <a:t>Will the software will continue to be available in the future, on new platforms, meeting new needs?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77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7CC2E-D08C-D840-936B-1C0BA9160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“Equations” of software sustainability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18D35A2-949A-C14E-89DE-5EB64CA38C1F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/>
                  <a:t>Software sustainability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/>
                  <a:t> sufficient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dirty="0"/>
                  <a:t> software state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Sufficient to deal with: software collapse, bugs, new features needed</a:t>
                </a:r>
              </a:p>
              <a:p>
                <a:pPr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dirty="0"/>
                  <a:t> software state = (human effort in – human effort out - friction) * efficiency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Software stops being sustained when </a:t>
                </a:r>
                <a:br>
                  <a:rPr lang="en-US" dirty="0"/>
                </a:br>
                <a:r>
                  <a:rPr lang="en-US" dirty="0"/>
                  <a:t>human effort out &gt; human effort in </a:t>
                </a:r>
                <a:br>
                  <a:rPr lang="en-US" dirty="0"/>
                </a:br>
                <a:r>
                  <a:rPr lang="en-US" dirty="0"/>
                  <a:t>over some time</a:t>
                </a:r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US" dirty="0"/>
                  <a:t>Human effort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⇆</m:t>
                    </m:r>
                  </m:oMath>
                </a14:m>
                <a:r>
                  <a:rPr lang="en-US" dirty="0"/>
                  <a:t> $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All human effort works (community open source)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All $ (salary) works (commercial software, grant funded projects)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Combined is hard, equation is not completely true,</a:t>
                </a:r>
                <a:br>
                  <a:rPr lang="en-US" dirty="0"/>
                </a:br>
                <a:r>
                  <a:rPr lang="en-US" dirty="0"/>
                  <a:t>humans are not purely rational</a:t>
                </a:r>
              </a:p>
              <a:p>
                <a:pPr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dirty="0"/>
                  <a:t> software state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users choose to volunteer effort or $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dirty="0"/>
                  <a:t>Development choices might take this into account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18D35A2-949A-C14E-89DE-5EB64CA38C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>
                <a:blip r:embed="rId2"/>
                <a:stretch>
                  <a:fillRect l="-1557" t="-26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044B225F-D4FC-8842-8A0C-F7931951B660}"/>
              </a:ext>
            </a:extLst>
          </p:cNvPr>
          <p:cNvGrpSpPr/>
          <p:nvPr/>
        </p:nvGrpSpPr>
        <p:grpSpPr>
          <a:xfrm>
            <a:off x="9753600" y="2851411"/>
            <a:ext cx="2340201" cy="3386386"/>
            <a:chOff x="5709138" y="889000"/>
            <a:chExt cx="2340201" cy="338638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039885D-44F6-EF42-BF56-BA9E20037762}"/>
                </a:ext>
              </a:extLst>
            </p:cNvPr>
            <p:cNvSpPr/>
            <p:nvPr/>
          </p:nvSpPr>
          <p:spPr>
            <a:xfrm>
              <a:off x="5709138" y="3752166"/>
              <a:ext cx="234020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Debt: The First 5,000 Years</a:t>
              </a:r>
            </a:p>
            <a:p>
              <a:pPr algn="ctr"/>
              <a:r>
                <a:rPr lang="en-US" sz="1400" dirty="0"/>
                <a:t>by David Graeber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6C59BCB-B4CD-4144-91EB-0B4A8F96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6499" y="889000"/>
              <a:ext cx="1925479" cy="2863166"/>
            </a:xfrm>
            <a:prstGeom prst="rect">
              <a:avLst/>
            </a:prstGeom>
          </p:spPr>
        </p:pic>
      </p:grpSp>
      <p:sp>
        <p:nvSpPr>
          <p:cNvPr id="9" name="AutoShape 2" descr="\propto ">
            <a:extLst>
              <a:ext uri="{FF2B5EF4-FFF2-40B4-BE49-F238E27FC236}">
                <a16:creationId xmlns:a16="http://schemas.microsoft.com/office/drawing/2014/main" id="{3F8AB2EB-350C-E340-9FB9-EFF8856E3E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3AB1E-E4CE-C84F-A53B-5B9D1E588FB8}"/>
              </a:ext>
            </a:extLst>
          </p:cNvPr>
          <p:cNvSpPr txBox="1"/>
          <p:nvPr/>
        </p:nvSpPr>
        <p:spPr>
          <a:xfrm>
            <a:off x="3159823" y="5111244"/>
            <a:ext cx="457410" cy="184666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200" cap="al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135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6DF2-FA7B-764D-9165-0ECADE48A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Needed type of effort changes over 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DA6DC-C835-E644-9CE8-105E5C86F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510125"/>
            <a:ext cx="8203024" cy="3702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BB3768-768E-E643-9F25-A1A50D9769E6}"/>
              </a:ext>
            </a:extLst>
          </p:cNvPr>
          <p:cNvSpPr txBox="1"/>
          <p:nvPr/>
        </p:nvSpPr>
        <p:spPr>
          <a:xfrm>
            <a:off x="85728" y="6366177"/>
            <a:ext cx="8958263" cy="369332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Leng</a:t>
            </a:r>
            <a:r>
              <a:rPr lang="en-US" sz="1200" dirty="0">
                <a:solidFill>
                  <a:schemeClr val="bg1"/>
                </a:solidFill>
              </a:rPr>
              <a:t> J, </a:t>
            </a:r>
            <a:r>
              <a:rPr lang="en-US" sz="1200" dirty="0" err="1">
                <a:solidFill>
                  <a:schemeClr val="bg1"/>
                </a:solidFill>
              </a:rPr>
              <a:t>Shoura</a:t>
            </a:r>
            <a:r>
              <a:rPr lang="en-US" sz="1200" dirty="0">
                <a:solidFill>
                  <a:schemeClr val="bg1"/>
                </a:solidFill>
              </a:rPr>
              <a:t> M, McLeish TCB, Real AN, </a:t>
            </a:r>
            <a:r>
              <a:rPr lang="en-US" sz="1200" dirty="0" err="1">
                <a:solidFill>
                  <a:schemeClr val="bg1"/>
                </a:solidFill>
              </a:rPr>
              <a:t>Hardey</a:t>
            </a:r>
            <a:r>
              <a:rPr lang="en-US" sz="1200" dirty="0">
                <a:solidFill>
                  <a:schemeClr val="bg1"/>
                </a:solidFill>
              </a:rPr>
              <a:t> M, McCafferty J, et al. (2019) Securing the future of research computing in the biosciences. </a:t>
            </a:r>
            <a:r>
              <a:rPr lang="en-US" sz="1200" dirty="0" err="1">
                <a:solidFill>
                  <a:schemeClr val="bg1"/>
                </a:solidFill>
              </a:rPr>
              <a:t>PLoS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Comput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Biol</a:t>
            </a:r>
            <a:r>
              <a:rPr lang="en-US" sz="1200" dirty="0">
                <a:solidFill>
                  <a:schemeClr val="bg1"/>
                </a:solidFill>
              </a:rPr>
              <a:t> 15(5): e1006958. https://</a:t>
            </a:r>
            <a:r>
              <a:rPr lang="en-US" sz="1200" dirty="0" err="1">
                <a:solidFill>
                  <a:schemeClr val="bg1"/>
                </a:solidFill>
              </a:rPr>
              <a:t>doi.org</a:t>
            </a:r>
            <a:r>
              <a:rPr lang="en-US" sz="1200" dirty="0">
                <a:solidFill>
                  <a:schemeClr val="bg1"/>
                </a:solidFill>
              </a:rPr>
              <a:t>/10.1371/journal.pcbi.1006958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0F9080-5724-384D-A32C-F8D4212A8BC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03695" y="5526154"/>
            <a:ext cx="10584610" cy="654108"/>
          </a:xfrm>
        </p:spPr>
        <p:txBody>
          <a:bodyPr/>
          <a:lstStyle/>
          <a:p>
            <a:r>
              <a:rPr lang="en-US" dirty="0"/>
              <a:t>For both single package or for ecosystem of packages</a:t>
            </a:r>
          </a:p>
        </p:txBody>
      </p:sp>
    </p:spTree>
    <p:extLst>
      <p:ext uri="{BB962C8B-B14F-4D97-AF65-F5344CB8AC3E}">
        <p14:creationId xmlns:p14="http://schemas.microsoft.com/office/powerpoint/2010/main" val="2631348283"/>
      </p:ext>
    </p:extLst>
  </p:cSld>
  <p:clrMapOvr>
    <a:masterClrMapping/>
  </p:clrMapOvr>
</p:sld>
</file>

<file path=ppt/theme/theme1.xml><?xml version="1.0" encoding="utf-8"?>
<a:theme xmlns:a="http://schemas.openxmlformats.org/drawingml/2006/main" name="NCSA">
  <a:themeElements>
    <a:clrScheme name="NCSA">
      <a:dk1>
        <a:srgbClr val="666666"/>
      </a:dk1>
      <a:lt1>
        <a:srgbClr val="FFFFFF"/>
      </a:lt1>
      <a:dk2>
        <a:srgbClr val="999999"/>
      </a:dk2>
      <a:lt2>
        <a:srgbClr val="FFFFFF"/>
      </a:lt2>
      <a:accent1>
        <a:srgbClr val="336699"/>
      </a:accent1>
      <a:accent2>
        <a:srgbClr val="3399FF"/>
      </a:accent2>
      <a:accent3>
        <a:srgbClr val="CCCCCC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ctr" anchorCtr="0"/>
      <a:lstStyle>
        <a:defPPr algn="ctr">
          <a:defRPr cap="all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csa_template_0518" id="{295B7A58-2CB3-6F4F-9F67-FC63C4AFFA25}" vid="{97A3B996-3CB7-5542-8479-3B70817ED4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NCSA</Template>
  <TotalTime>2014</TotalTime>
  <Words>793</Words>
  <Application>Microsoft Macintosh PowerPoint</Application>
  <PresentationFormat>Widescreen</PresentationFormat>
  <Paragraphs>117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Cambria Math</vt:lpstr>
      <vt:lpstr>NCSA</vt:lpstr>
      <vt:lpstr>PowerPoint Presentation</vt:lpstr>
      <vt:lpstr>What is sustainability?</vt:lpstr>
      <vt:lpstr>PowerPoint Presentation</vt:lpstr>
      <vt:lpstr>What is sustainability?</vt:lpstr>
      <vt:lpstr>Two views on software sustainability</vt:lpstr>
      <vt:lpstr>Sustainability in the context of software</vt:lpstr>
      <vt:lpstr>Two views on software sustainability</vt:lpstr>
      <vt:lpstr>“Equations” of software sustainability</vt:lpstr>
      <vt:lpstr>Needed type of effort changes over time </vt:lpstr>
      <vt:lpstr>Who starts new software projects?</vt:lpstr>
      <vt:lpstr>Why do people lead and contribute to projects?</vt:lpstr>
      <vt:lpstr>Systemic improvements</vt:lpstr>
      <vt:lpstr>Project-specific choices</vt:lpstr>
      <vt:lpstr>How can we determine these?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S. Katz</dc:creator>
  <cp:lastModifiedBy>Daniel S. Katz</cp:lastModifiedBy>
  <cp:revision>138</cp:revision>
  <dcterms:created xsi:type="dcterms:W3CDTF">2018-07-30T16:49:25Z</dcterms:created>
  <dcterms:modified xsi:type="dcterms:W3CDTF">2019-07-23T14:38:11Z</dcterms:modified>
</cp:coreProperties>
</file>

<file path=docProps/thumbnail.jpeg>
</file>